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73" r:id="rId3"/>
    <p:sldId id="274" r:id="rId4"/>
    <p:sldId id="275" r:id="rId5"/>
    <p:sldId id="288" r:id="rId6"/>
    <p:sldId id="276" r:id="rId7"/>
    <p:sldId id="277" r:id="rId8"/>
    <p:sldId id="278" r:id="rId9"/>
    <p:sldId id="258" r:id="rId10"/>
    <p:sldId id="285" r:id="rId11"/>
    <p:sldId id="286" r:id="rId12"/>
    <p:sldId id="280" r:id="rId13"/>
    <p:sldId id="279" r:id="rId14"/>
    <p:sldId id="261" r:id="rId15"/>
    <p:sldId id="262" r:id="rId16"/>
    <p:sldId id="257" r:id="rId17"/>
    <p:sldId id="263" r:id="rId18"/>
    <p:sldId id="281" r:id="rId19"/>
    <p:sldId id="282" r:id="rId20"/>
    <p:sldId id="283" r:id="rId21"/>
    <p:sldId id="284" r:id="rId22"/>
    <p:sldId id="268" r:id="rId23"/>
    <p:sldId id="269" r:id="rId24"/>
    <p:sldId id="270" r:id="rId25"/>
    <p:sldId id="289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me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0077-B045-426D-A5B3-D1192208AD3D}" type="datetimeFigureOut">
              <a:rPr lang="ar-IQ" smtClean="0"/>
              <a:pPr/>
              <a:t>14/04/1433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7624-BB54-4B81-9BF2-0346EBB9B3E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714356"/>
            <a:ext cx="914406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4000" b="1" dirty="0" smtClean="0">
                <a:cs typeface="+mj-cs"/>
              </a:rPr>
              <a:t>تحسين شبكة </a:t>
            </a:r>
            <a:r>
              <a:rPr lang="ar-IQ" sz="4000" b="1" dirty="0" smtClean="0"/>
              <a:t>ديالى </a:t>
            </a:r>
            <a:r>
              <a:rPr lang="ar-IQ" sz="4000" b="1" dirty="0" smtClean="0">
                <a:cs typeface="+mj-cs"/>
              </a:rPr>
              <a:t>الكهربائية (</a:t>
            </a:r>
            <a:r>
              <a:rPr lang="ar-IQ" sz="4000" b="1" dirty="0" smtClean="0">
                <a:cs typeface="+mj-cs"/>
              </a:rPr>
              <a:t>132 كيلو فولت) </a:t>
            </a:r>
            <a:r>
              <a:rPr lang="ar-IQ" sz="3600" b="1" dirty="0" smtClean="0">
                <a:cs typeface="+mj-cs"/>
              </a:rPr>
              <a:t>باستخدام برنامج </a:t>
            </a:r>
            <a:r>
              <a:rPr lang="en-US" sz="3600" b="1" dirty="0" smtClean="0">
                <a:cs typeface="+mj-cs"/>
              </a:rPr>
              <a:t>power world</a:t>
            </a:r>
            <a:r>
              <a:rPr lang="ar-IQ" sz="3600" b="1" dirty="0" smtClean="0">
                <a:cs typeface="+mj-cs"/>
              </a:rPr>
              <a:t>وأجهزة </a:t>
            </a:r>
            <a:r>
              <a:rPr lang="en-US" sz="3600" b="1" dirty="0" smtClean="0">
                <a:cs typeface="+mj-cs"/>
              </a:rPr>
              <a:t>SVC </a:t>
            </a:r>
            <a:r>
              <a:rPr lang="ar-IQ" sz="3600" b="1" dirty="0" smtClean="0">
                <a:cs typeface="+mj-cs"/>
              </a:rPr>
              <a:t>&amp;</a:t>
            </a:r>
            <a:r>
              <a:rPr lang="en-US" sz="3600" b="1" dirty="0" smtClean="0">
                <a:cs typeface="+mj-cs"/>
              </a:rPr>
              <a:t>TCSC</a:t>
            </a:r>
          </a:p>
          <a:p>
            <a:pPr algn="ctr" rtl="0"/>
            <a:endParaRPr lang="en-US" sz="3600" b="1" dirty="0" smtClean="0">
              <a:cs typeface="+mj-cs"/>
            </a:endParaRPr>
          </a:p>
          <a:p>
            <a:pPr algn="ctr" rtl="0"/>
            <a:r>
              <a:rPr lang="en-US" sz="4400" b="1" dirty="0" smtClean="0"/>
              <a:t>Improvement of </a:t>
            </a:r>
            <a:r>
              <a:rPr lang="en-US" sz="4400" b="1" dirty="0" err="1" smtClean="0"/>
              <a:t>Diyala</a:t>
            </a:r>
            <a:r>
              <a:rPr lang="en-US" sz="4400" b="1" dirty="0" smtClean="0"/>
              <a:t> Electric Network </a:t>
            </a:r>
            <a:r>
              <a:rPr lang="en-US" sz="4400" b="1" dirty="0" smtClean="0"/>
              <a:t>(123kV) </a:t>
            </a:r>
            <a:r>
              <a:rPr lang="en-US" sz="4400" b="1" dirty="0" smtClean="0">
                <a:cs typeface="+mj-cs"/>
              </a:rPr>
              <a:t>Using </a:t>
            </a:r>
            <a:r>
              <a:rPr lang="en-US" sz="4400" b="1" dirty="0" smtClean="0">
                <a:cs typeface="+mj-cs"/>
              </a:rPr>
              <a:t>Power World Program and    svc &amp; </a:t>
            </a:r>
            <a:r>
              <a:rPr lang="en-US" sz="4400" b="1" dirty="0" err="1" smtClean="0">
                <a:cs typeface="+mj-cs"/>
              </a:rPr>
              <a:t>Tcsc</a:t>
            </a:r>
            <a:r>
              <a:rPr lang="en-US" sz="4400" b="1" dirty="0" smtClean="0">
                <a:cs typeface="+mj-cs"/>
              </a:rPr>
              <a:t> </a:t>
            </a:r>
            <a:r>
              <a:rPr lang="en-US" sz="4400" b="1" dirty="0" smtClean="0">
                <a:cs typeface="+mj-cs"/>
              </a:rPr>
              <a:t>devices.</a:t>
            </a:r>
            <a:endParaRPr lang="ar-IQ" sz="4400" b="1" dirty="0" smtClean="0">
              <a:cs typeface="+mj-cs"/>
            </a:endParaRPr>
          </a:p>
          <a:p>
            <a:pPr algn="ctr"/>
            <a:endParaRPr lang="ar-IQ" sz="36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SVC firing angle model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40719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496"/>
            <a:ext cx="40005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71472" y="2428869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Where;  </a:t>
            </a:r>
            <a:r>
              <a:rPr lang="el-GR" sz="2400" dirty="0" smtClean="0"/>
              <a:t>σ</a:t>
            </a:r>
            <a:r>
              <a:rPr lang="en-US" sz="2400" dirty="0" smtClean="0"/>
              <a:t> is </a:t>
            </a:r>
            <a:r>
              <a:rPr lang="en-US" sz="2400" dirty="0" smtClean="0"/>
              <a:t>the conduction angle and   is the firing angle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7155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714752"/>
            <a:ext cx="50720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TCSC firing angle model </a:t>
            </a:r>
            <a:endParaRPr lang="en-US" b="1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8286808" cy="138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3"/>
            <a:ext cx="685804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n-US" dirty="0" err="1" smtClean="0"/>
              <a:t>Diyala</a:t>
            </a:r>
            <a:r>
              <a:rPr lang="en-US" dirty="0" smtClean="0"/>
              <a:t> electrical network (132kV)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Line data for </a:t>
            </a:r>
            <a:r>
              <a:rPr lang="en-CA" b="1" dirty="0" err="1" smtClean="0"/>
              <a:t>Diyala</a:t>
            </a:r>
            <a:r>
              <a:rPr lang="en-CA" b="1" dirty="0" smtClean="0"/>
              <a:t> electrical network (132kV)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CA" b="1" dirty="0" smtClean="0"/>
              <a:t> </a:t>
            </a:r>
            <a:endParaRPr lang="en-US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1750" y="2477294"/>
            <a:ext cx="4000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88583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n-CA" sz="2800" dirty="0" err="1" smtClean="0"/>
              <a:t>Diyala</a:t>
            </a:r>
            <a:r>
              <a:rPr lang="en-CA" sz="2800" dirty="0" smtClean="0"/>
              <a:t> electrical network (132kV) using </a:t>
            </a:r>
            <a:r>
              <a:rPr lang="en-CA" sz="2800" dirty="0" err="1" smtClean="0"/>
              <a:t>PowerWorld</a:t>
            </a:r>
            <a:r>
              <a:rPr lang="en-CA" sz="2800" dirty="0" smtClean="0"/>
              <a:t> without (SVC&amp;TCSC)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err="1" smtClean="0"/>
              <a:t>Diyala</a:t>
            </a:r>
            <a:r>
              <a:rPr lang="en-CA" sz="3200" dirty="0" smtClean="0"/>
              <a:t> electrical network (132kV) using MATLAB without (SVC&amp;TCSC)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8974" t="8209" r="17574" b="20149"/>
          <a:stretch>
            <a:fillRect/>
          </a:stretch>
        </p:blipFill>
        <p:spPr bwMode="auto">
          <a:xfrm>
            <a:off x="0" y="1142984"/>
            <a:ext cx="89297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b="1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sz="4400" dirty="0" smtClean="0"/>
              <a:t>The objective function of this project is to find the optimal sizing and location of                           (TCSC and SVC devices)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Diyala</a:t>
            </a:r>
            <a:r>
              <a:rPr lang="en-US" sz="3000" dirty="0" smtClean="0"/>
              <a:t> electrical network (132kV) using </a:t>
            </a:r>
            <a:r>
              <a:rPr lang="en-US" sz="3000" dirty="0" err="1" smtClean="0"/>
              <a:t>PowerWorld</a:t>
            </a:r>
            <a:r>
              <a:rPr lang="en-US" sz="3000" dirty="0" smtClean="0"/>
              <a:t> with (SVC&amp;TCSC)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16169" r="1866" b="8458"/>
          <a:stretch>
            <a:fillRect/>
          </a:stretch>
        </p:blipFill>
        <p:spPr bwMode="auto">
          <a:xfrm>
            <a:off x="357158" y="1357298"/>
            <a:ext cx="83296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 err="1" smtClean="0"/>
              <a:t>Diyala</a:t>
            </a:r>
            <a:r>
              <a:rPr lang="en-CA" sz="3000" dirty="0" smtClean="0"/>
              <a:t> electrical network (132kV) using MATLAB with (SVC&amp;TCSC)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CA" sz="3000" dirty="0" smtClean="0"/>
              <a:t> 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9440" t="8209" r="17729" b="20647"/>
          <a:stretch>
            <a:fillRect/>
          </a:stretch>
        </p:blipFill>
        <p:spPr bwMode="auto">
          <a:xfrm>
            <a:off x="214283" y="928670"/>
            <a:ext cx="89297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7154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000108"/>
            <a:ext cx="89249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471606"/>
            <a:ext cx="8648700" cy="367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00039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PROBLEM FORMULATION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sz="3000" dirty="0" smtClean="0"/>
              <a:t>There are three objective function which maintain 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3000" dirty="0" smtClean="0"/>
              <a:t>    bus voltage at desired level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3000" dirty="0" smtClean="0"/>
              <a:t>minimizes the power flow in overloaded   lines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3000" dirty="0" smtClean="0"/>
              <a:t>  minimizes the real and reactive power loss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1">
              <a:spcBef>
                <a:spcPct val="0"/>
              </a:spcBef>
            </a:pPr>
            <a:r>
              <a:rPr lang="en-US" sz="4000" b="1" dirty="0" smtClean="0"/>
              <a:t>Voltage Level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sz="4400" dirty="0" smtClean="0"/>
              <a:t>This objective function takes voltage levels into account. For voltage levels between                  (</a:t>
            </a:r>
            <a:r>
              <a:rPr lang="en-US" sz="4400" b="1" dirty="0" smtClean="0"/>
              <a:t>0.95 to 1.1) p.u</a:t>
            </a:r>
            <a:r>
              <a:rPr lang="en-US" sz="4400" dirty="0" smtClean="0"/>
              <a:t>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n-CA" sz="2800" dirty="0" err="1" smtClean="0"/>
              <a:t>Diyala</a:t>
            </a:r>
            <a:r>
              <a:rPr lang="en-CA" sz="2800" dirty="0" smtClean="0"/>
              <a:t> electrical network (132kV) using </a:t>
            </a:r>
            <a:r>
              <a:rPr lang="en-CA" sz="2800" dirty="0" err="1" smtClean="0"/>
              <a:t>PowerWorld</a:t>
            </a:r>
            <a:r>
              <a:rPr lang="en-CA" sz="2800" dirty="0" smtClean="0"/>
              <a:t> without (SVC&amp;TCSC)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Overloaded 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active power and reactive power flow on lines can be applied as follows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643182"/>
            <a:ext cx="6858048" cy="1214445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929066"/>
            <a:ext cx="678661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Active and Reactive Power Loss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The objective is to minimize the total active and reactive power losses in the transmission lines can be expressed as follows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429000"/>
            <a:ext cx="6072230" cy="107157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643446"/>
            <a:ext cx="6357982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MODELING OF FACTS CONTROLLER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There are two different FACTS devices have been selected to place in suitable location and suitable size to improve the performance of </a:t>
            </a:r>
            <a:r>
              <a:rPr lang="en-US" dirty="0" err="1" smtClean="0"/>
              <a:t>Diyala</a:t>
            </a:r>
            <a:r>
              <a:rPr lang="en-US" dirty="0" smtClean="0"/>
              <a:t> Electric Network (132 kV).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   SVC (Static VAR </a:t>
            </a:r>
            <a:r>
              <a:rPr lang="en-US" dirty="0" smtClean="0"/>
              <a:t>Compen</a:t>
            </a:r>
            <a:r>
              <a:rPr lang="en-US" dirty="0" smtClean="0"/>
              <a:t>s</a:t>
            </a:r>
            <a:r>
              <a:rPr lang="en-US" dirty="0" smtClean="0"/>
              <a:t>ator</a:t>
            </a:r>
            <a:r>
              <a:rPr lang="en-US" dirty="0" smtClean="0"/>
              <a:t>) shown in Fig. 1   SVC can be used to control reactive power .                                                                 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TCSC (</a:t>
            </a:r>
            <a:r>
              <a:rPr lang="en-US" dirty="0" err="1" smtClean="0"/>
              <a:t>Thyristor</a:t>
            </a:r>
            <a:r>
              <a:rPr lang="en-US" dirty="0" smtClean="0"/>
              <a:t> Controlled Series Compensator) shown in Fig. 2.TCSC can change line reactance.</a:t>
            </a:r>
          </a:p>
          <a:p>
            <a:pPr algn="l" rtl="0"/>
            <a:r>
              <a:rPr lang="en-CA" b="1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715436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322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INTRODUCTION </vt:lpstr>
      <vt:lpstr>PROBLEM FORMULATION </vt:lpstr>
      <vt:lpstr>Voltage Level </vt:lpstr>
      <vt:lpstr>Diyala electrical network (132kV) using PowerWorld without (SVC&amp;TCSC) </vt:lpstr>
      <vt:lpstr>Overloaded Lines </vt:lpstr>
      <vt:lpstr>Active and Reactive Power Loss </vt:lpstr>
      <vt:lpstr>MODELING OF FACTS CONTROLLER </vt:lpstr>
      <vt:lpstr>Slide 9</vt:lpstr>
      <vt:lpstr>SVC firing angle model </vt:lpstr>
      <vt:lpstr>TCSC firing angle model </vt:lpstr>
      <vt:lpstr>Diyala electrical network (132kV)</vt:lpstr>
      <vt:lpstr>Line data for Diyala electrical network (132kV)  </vt:lpstr>
      <vt:lpstr>Slide 14</vt:lpstr>
      <vt:lpstr>Slide 15</vt:lpstr>
      <vt:lpstr>Slide 16</vt:lpstr>
      <vt:lpstr>Slide 17</vt:lpstr>
      <vt:lpstr>Diyala electrical network (132kV) using PowerWorld without (SVC&amp;TCSC) </vt:lpstr>
      <vt:lpstr>Diyala electrical network (132kV) using MATLAB without (SVC&amp;TCSC) </vt:lpstr>
      <vt:lpstr>Diyala electrical network (132kV) using PowerWorld with (SVC&amp;TCSC)</vt:lpstr>
      <vt:lpstr>Diyala electrical network (132kV) using MATLAB with (SVC&amp;TCSC)   </vt:lpstr>
      <vt:lpstr>Slide 22</vt:lpstr>
      <vt:lpstr>Slide 23</vt:lpstr>
      <vt:lpstr>Slide 24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ghassan</dc:creator>
  <cp:lastModifiedBy>Ahmed</cp:lastModifiedBy>
  <cp:revision>76</cp:revision>
  <dcterms:created xsi:type="dcterms:W3CDTF">2015-11-09T13:07:40Z</dcterms:created>
  <dcterms:modified xsi:type="dcterms:W3CDTF">2012-03-07T13:49:33Z</dcterms:modified>
</cp:coreProperties>
</file>